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8E0D2A-A52A-4F82-AD8C-93ED20CE1AA2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896A6-C8C7-4973-944A-334F8C34CE9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4FD74-312E-4312-B4B1-FAF7C5F54DB5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51D3-671A-470E-8C0C-579A203256A8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E205E-32E3-4F67-BEB5-7E85C8C350C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1D8C4-AAE2-4C28-A267-762360E6872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834CA-C4CB-418E-9C3B-D686DB4D98C6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FE10F-4ACC-478D-A5B5-5ECEF0BA5373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CD652-36C6-45AC-ABFE-E75691E8DABD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3D5F-352D-4C20-BCAF-A692558761FD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6E9D4-B1A3-4AF5-8CC2-63D816F59C47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F15E-C816-4C33-86F0-78B67ED51781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290A4-9223-458C-8DAA-94375CF5AA77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01B18BE-11F9-4309-887B-B7692918A3D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openxmlformats.org/officeDocument/2006/relationships/image" Target="../media/image8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openxmlformats.org/officeDocument/2006/relationships/image" Target="../media/image12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905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2961" y="2978019"/>
            <a:ext cx="4361688" cy="3475236"/>
          </a:xfrm>
        </p:spPr>
        <p:txBody>
          <a:bodyPr>
            <a:normAutofit fontScale="90000"/>
          </a:bodyPr>
          <a:lstStyle/>
          <a:p>
            <a:pPr algn="l"/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Title: NLP for Quality Control Reports in Production</a:t>
            </a:r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Objective:</a:t>
            </a: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To design an AI-based defect detection system for bottle production lines using image</a:t>
            </a: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classification and natural language processing for defect analysis.</a:t>
            </a:r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Course: MDM-09 Case Study: Intelligent Systems in Production</a:t>
            </a:r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Presented by: Teja Tadisetty</a:t>
            </a: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                         </a:t>
            </a:r>
            <a:r>
              <a:rPr lang="en-US" sz="1800" dirty="0" err="1">
                <a:latin typeface="Arial Narrow" panose="020B0606020202030204" pitchFamily="34" charset="0"/>
              </a:rPr>
              <a:t>Boshi</a:t>
            </a:r>
            <a:r>
              <a:rPr lang="en-US" sz="1800" dirty="0">
                <a:latin typeface="Arial Narrow" panose="020B0606020202030204" pitchFamily="34" charset="0"/>
              </a:rPr>
              <a:t> Zhao</a:t>
            </a: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                         Anandu Hari</a:t>
            </a:r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Guided by:      </a:t>
            </a:r>
            <a:r>
              <a:rPr lang="en-US" sz="1800" dirty="0" err="1">
                <a:latin typeface="Arial Narrow" panose="020B0606020202030204" pitchFamily="34" charset="0"/>
              </a:rPr>
              <a:t>Dr.Hamidreza</a:t>
            </a:r>
            <a:r>
              <a:rPr lang="en-US" sz="1800" dirty="0">
                <a:latin typeface="Arial Narrow" panose="020B0606020202030204" pitchFamily="34" charset="0"/>
              </a:rPr>
              <a:t> Heidari</a:t>
            </a:r>
            <a:br>
              <a:rPr lang="en-US" sz="1800" dirty="0">
                <a:latin typeface="Arial Narrow" panose="020B0606020202030204" pitchFamily="34" charset="0"/>
              </a:rPr>
            </a:br>
            <a:br>
              <a:rPr lang="en-US" sz="1800" dirty="0">
                <a:latin typeface="Arial Narrow" panose="020B0606020202030204" pitchFamily="34" charset="0"/>
              </a:rPr>
            </a:br>
            <a:r>
              <a:rPr lang="en-US" sz="1800" dirty="0">
                <a:latin typeface="Arial Narrow" panose="020B0606020202030204" pitchFamily="34" charset="0"/>
              </a:rPr>
              <a:t>Date: October 16, 2025</a:t>
            </a:r>
            <a:br>
              <a:rPr lang="en-US" sz="1400" dirty="0"/>
            </a:b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46" b="11946"/>
          <a:stretch>
            <a:fillRect/>
          </a:stretch>
        </p:blipFill>
        <p:spPr>
          <a:xfrm>
            <a:off x="20" y="1"/>
            <a:ext cx="6575591" cy="6858000"/>
          </a:xfrm>
          <a:prstGeom prst="rect">
            <a:avLst/>
          </a:prstGeom>
        </p:spPr>
      </p:pic>
      <p:pic>
        <p:nvPicPr>
          <p:cNvPr id="6" name="Picture 5" descr="A close-up of a logo&#10;&#10;AI-generated content may be incorrect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443" y="80539"/>
            <a:ext cx="3406570" cy="73502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logo&#10;&#10;AI-generated content may be incorrect.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335" y="119035"/>
            <a:ext cx="3406570" cy="73502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02511" y="2695875"/>
            <a:ext cx="51619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Arial Narrow" panose="020B0606020202030204" pitchFamily="34" charset="0"/>
                <a:cs typeface="Arial Narrow" panose="020B0606020202030204" pitchFamily="34" charset="0"/>
              </a:rPr>
              <a:t>Thank You</a:t>
            </a:r>
            <a:endParaRPr lang="en-US" sz="72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conveyor belt with bottles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4" r="22573" b="1"/>
          <a:stretch>
            <a:fillRect/>
          </a:stretch>
        </p:blipFill>
        <p:spPr>
          <a:xfrm>
            <a:off x="0" y="3403000"/>
            <a:ext cx="5111685" cy="3455000"/>
          </a:xfrm>
          <a:prstGeom prst="rect">
            <a:avLst/>
          </a:prstGeom>
        </p:spPr>
      </p:pic>
      <p:pic>
        <p:nvPicPr>
          <p:cNvPr id="7" name="Picture 6" descr="A person working in a factory&#10;&#10;AI-generated content may be incorrect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9" r="6563" b="-1"/>
          <a:stretch>
            <a:fillRect/>
          </a:stretch>
        </p:blipFill>
        <p:spPr>
          <a:xfrm>
            <a:off x="11" y="0"/>
            <a:ext cx="5111706" cy="3403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61812" y="462706"/>
            <a:ext cx="5497561" cy="60069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b="1" dirty="0">
                <a:latin typeface="Arial Narrow" panose="020B0606020202030204" pitchFamily="34" charset="0"/>
                <a:cs typeface="Arial Narrow" panose="020B0606020202030204" pitchFamily="34" charset="0"/>
              </a:rPr>
              <a:t>Manual inspection vs. AI-based vision system.</a:t>
            </a:r>
            <a:b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b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Motivation &amp; Scope 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Motivation: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Manual inspection in dairy factories is time-consuming and error-prone.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AI-based vision systems can reduce inspection time and improve quality accuracy.</a:t>
            </a:r>
            <a:b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Scope: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Analyze milk bottle defects (scratches, leakage, color fading) via image recognition.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Apply NLP to analyze operator defect reports for trend identification.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7625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88499" y="1157084"/>
            <a:ext cx="4590288" cy="4994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2000" b="1" dirty="0">
                <a:latin typeface="Arial Narrow" panose="020B0606020202030204" pitchFamily="34" charset="0"/>
                <a:cs typeface="Arial Narrow" panose="020B0606020202030204" pitchFamily="34" charset="0"/>
              </a:rPr>
              <a:t>Software simulation</a:t>
            </a:r>
            <a:endParaRPr lang="en-US" sz="11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12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200" dirty="0">
                <a:latin typeface="Arial Narrow" panose="020B0606020202030204" pitchFamily="34" charset="0"/>
                <a:cs typeface="Arial Narrow" panose="020B0606020202030204" pitchFamily="34" charset="0"/>
              </a:rPr>
              <a:t>Tools used for model training and visualization.</a:t>
            </a:r>
            <a:br>
              <a:rPr lang="en-US" sz="12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br>
              <a:rPr lang="en-US" sz="12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r>
              <a:rPr lang="en-US" sz="1200" dirty="0">
                <a:latin typeface="Arial Narrow" panose="020B0606020202030204" pitchFamily="34" charset="0"/>
                <a:cs typeface="Arial Narrow" panose="020B0606020202030204" pitchFamily="34" charset="0"/>
              </a:rPr>
              <a:t>Research &amp; Tools</a:t>
            </a:r>
            <a:endParaRPr lang="en-US" sz="12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200" dirty="0">
                <a:latin typeface="Arial Narrow" panose="020B0606020202030204" pitchFamily="34" charset="0"/>
                <a:cs typeface="Arial Narrow" panose="020B0606020202030204" pitchFamily="34" charset="0"/>
              </a:rPr>
              <a:t>Research Focus:</a:t>
            </a:r>
            <a:endParaRPr lang="en-US" sz="12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200" dirty="0">
                <a:latin typeface="Arial Narrow" panose="020B0606020202030204" pitchFamily="34" charset="0"/>
                <a:cs typeface="Arial Narrow" panose="020B0606020202030204" pitchFamily="34" charset="0"/>
              </a:rPr>
              <a:t>● Computer Vision for defect detection in production.</a:t>
            </a:r>
            <a:endParaRPr lang="en-US" sz="12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200" dirty="0">
                <a:latin typeface="Arial Narrow" panose="020B0606020202030204" pitchFamily="34" charset="0"/>
                <a:cs typeface="Arial Narrow" panose="020B0606020202030204" pitchFamily="34" charset="0"/>
              </a:rPr>
              <a:t>● NLP for quality feedback automation.</a:t>
            </a:r>
            <a:endParaRPr lang="en-US" sz="12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100" b="1" dirty="0">
                <a:latin typeface="Arial Narrow" panose="020B0606020202030204" pitchFamily="34" charset="0"/>
                <a:cs typeface="Arial Narrow" panose="020B0606020202030204" pitchFamily="34" charset="0"/>
              </a:rPr>
              <a:t>Tools &amp; Software:</a:t>
            </a:r>
            <a:endParaRPr lang="en-US" sz="1100" b="1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pic>
        <p:nvPicPr>
          <p:cNvPr id="10" name="Picture 9" descr="A screenshot of a computer program&#10;&#10;AI-generated content may be incorrect.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1" r="35073"/>
          <a:stretch>
            <a:fillRect/>
          </a:stretch>
        </p:blipFill>
        <p:spPr>
          <a:xfrm>
            <a:off x="6092952" y="10"/>
            <a:ext cx="6092183" cy="4312936"/>
          </a:xfrm>
          <a:prstGeom prst="rect">
            <a:avLst/>
          </a:prstGeom>
        </p:spPr>
      </p:pic>
      <p:pic>
        <p:nvPicPr>
          <p:cNvPr id="12" name="Picture 11" descr="A screenshot of a computer&#10;&#10;AI-generated content may be incorrect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31" r="35666" b="-3"/>
          <a:stretch>
            <a:fillRect/>
          </a:stretch>
        </p:blipFill>
        <p:spPr>
          <a:xfrm>
            <a:off x="9170394" y="4368674"/>
            <a:ext cx="3021606" cy="2489316"/>
          </a:xfrm>
          <a:prstGeom prst="rect">
            <a:avLst/>
          </a:prstGeom>
        </p:spPr>
      </p:pic>
      <p:pic>
        <p:nvPicPr>
          <p:cNvPr id="4" name="Picture 3" descr="A screenshot of a computer program&#10;&#10;AI-generated content may be incorrect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9348"/>
          <a:stretch>
            <a:fillRect/>
          </a:stretch>
        </p:blipFill>
        <p:spPr>
          <a:xfrm>
            <a:off x="6092952" y="4396553"/>
            <a:ext cx="3017794" cy="2489316"/>
          </a:xfrm>
          <a:prstGeom prst="rect">
            <a:avLst/>
          </a:prstGeom>
        </p:spPr>
      </p:pic>
      <p:pic>
        <p:nvPicPr>
          <p:cNvPr id="13" name="Picture 12" descr="A close-up of a logo&#10;&#10;AI-generated content may be incorrect.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65" y="172748"/>
            <a:ext cx="3406570" cy="735028"/>
          </a:xfrm>
          <a:prstGeom prst="rect">
            <a:avLst/>
          </a:prstGeom>
        </p:spPr>
      </p:pic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394320" y="4203263"/>
          <a:ext cx="5033086" cy="2314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6543"/>
                <a:gridCol w="2516543"/>
              </a:tblGrid>
              <a:tr h="342363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Purpose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Tool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  <a:tr h="342363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Model Training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Python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  <a:tr h="342363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Data Processing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Pandas,NumPy</a:t>
                      </a:r>
                      <a:endParaRPr lang="en-US" dirty="0" err="1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  <a:tr h="342363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NLP Analysis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NLTK,spaCy</a:t>
                      </a:r>
                      <a:endParaRPr lang="en-US" dirty="0" err="1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  <a:tr h="486103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Visualization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Matplotlib,WordCloud</a:t>
                      </a:r>
                      <a:endParaRPr lang="en-US" dirty="0" err="1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  <a:tr h="342363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Simulation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Google </a:t>
                      </a:r>
                      <a:r>
                        <a:rPr lang="en-US" dirty="0" err="1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Colab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WhatsApp Video 2025-10-14 at 23.25.30_01e132df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98169" y="1244017"/>
            <a:ext cx="5510464" cy="472416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346681" y="1434429"/>
            <a:ext cx="5577902" cy="409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b="1" dirty="0">
                <a:latin typeface="Arial Narrow" panose="020B0606020202030204" pitchFamily="34" charset="0"/>
                <a:cs typeface="Arial Narrow" panose="020B0606020202030204" pitchFamily="34" charset="0"/>
              </a:rPr>
              <a:t>Prototype Build (MVP)</a:t>
            </a:r>
            <a:b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b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13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300" b="1" dirty="0">
                <a:latin typeface="Arial Narrow" panose="020B0606020202030204" pitchFamily="34" charset="0"/>
                <a:cs typeface="Arial Narrow" panose="020B0606020202030204" pitchFamily="34" charset="0"/>
              </a:rPr>
              <a:t>Workflow:</a:t>
            </a:r>
            <a:b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13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  <a:t>1. Load and preprocess milk bottle defect dataset.</a:t>
            </a:r>
            <a:endParaRPr lang="en-US" sz="13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  <a:t>2. Train CNN (MobileNetV2) for image classification.</a:t>
            </a:r>
            <a:endParaRPr lang="en-US" sz="13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  <a:t>3. Generate classification accuracy &amp; confusion matrix.</a:t>
            </a:r>
            <a:endParaRPr lang="en-US" sz="13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  <a:t>4. NLP module analyzes defect descriptions (optional).</a:t>
            </a:r>
            <a:b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b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13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300" b="1" dirty="0">
                <a:latin typeface="Arial Narrow" panose="020B0606020202030204" pitchFamily="34" charset="0"/>
                <a:cs typeface="Arial Narrow" panose="020B0606020202030204" pitchFamily="34" charset="0"/>
              </a:rPr>
              <a:t>Output:</a:t>
            </a:r>
            <a:b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13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  <a:t>● Defective vs. good bottle classification.</a:t>
            </a:r>
            <a:endParaRPr lang="en-US" sz="13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  <a:t>● Defect frequency analysis (</a:t>
            </a:r>
            <a:r>
              <a:rPr lang="en-US" sz="1300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WordCloud</a:t>
            </a:r>
            <a:r>
              <a:rPr lang="en-US" sz="1300" dirty="0">
                <a:latin typeface="Arial Narrow" panose="020B0606020202030204" pitchFamily="34" charset="0"/>
                <a:cs typeface="Arial Narrow" panose="020B0606020202030204" pitchFamily="34" charset="0"/>
              </a:rPr>
              <a:t>).</a:t>
            </a:r>
            <a:endParaRPr lang="en-US" sz="13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48232" y="570271"/>
            <a:ext cx="59583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Arial Narrow" panose="020B0606020202030204" pitchFamily="34" charset="0"/>
                <a:cs typeface="Arial Narrow" panose="020B0606020202030204" pitchFamily="34" charset="0"/>
              </a:rPr>
              <a:t>Prototype model output and classification results.</a:t>
            </a:r>
            <a:endParaRPr lang="en-US" b="1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pic>
        <p:nvPicPr>
          <p:cNvPr id="6" name="Picture 5" descr="A close-up of a logo&#10;&#10;AI-generated content may be incorrect.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013" y="129130"/>
            <a:ext cx="3406570" cy="735028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9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9525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096000" y="1713420"/>
          <a:ext cx="5653548" cy="34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6774"/>
                <a:gridCol w="2826774"/>
              </a:tblGrid>
              <a:tr h="457488">
                <a:tc gridSpan="2"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Bill of Materials (BOM)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57488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Component</a:t>
                      </a:r>
                      <a:endParaRPr lang="en-US" b="1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Description</a:t>
                      </a:r>
                      <a:endParaRPr lang="en-US" b="1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  <a:tr h="800604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Dataset(good &amp; defective)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Milk bottle images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  <a:tr h="457488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Libraries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NLTK, TensorFlow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  <a:tr h="457488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Environment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Google </a:t>
                      </a:r>
                      <a:r>
                        <a:rPr lang="en-US" dirty="0" err="1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Colab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  <a:tr h="800604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NLP(Defect type samples)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Data labels.csv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782529" y="560439"/>
            <a:ext cx="592885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 Narrow" panose="020B0606020202030204" pitchFamily="34" charset="0"/>
                <a:cs typeface="Arial Narrow" panose="020B0606020202030204" pitchFamily="34" charset="0"/>
              </a:rPr>
              <a:t>Ex</a:t>
            </a:r>
            <a:r>
              <a:rPr lang="en-US" b="1" dirty="0">
                <a:latin typeface="Arial Narrow" panose="020B0606020202030204" pitchFamily="34" charset="0"/>
                <a:cs typeface="Arial Narrow" panose="020B0606020202030204" pitchFamily="34" charset="0"/>
              </a:rPr>
              <a:t>ample dataset samples used for model training.</a:t>
            </a:r>
            <a:endParaRPr lang="en-US" b="1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pic>
        <p:nvPicPr>
          <p:cNvPr id="16" name="Picture 15" descr="A screenshot of a computer&#10;&#10;AI-generated content may be incorrect.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52" y="1003661"/>
            <a:ext cx="5138176" cy="2890224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52" y="4079006"/>
            <a:ext cx="5138176" cy="2593873"/>
          </a:xfrm>
          <a:prstGeom prst="rect">
            <a:avLst/>
          </a:prstGeom>
        </p:spPr>
      </p:pic>
      <p:pic>
        <p:nvPicPr>
          <p:cNvPr id="19" name="Picture 18" descr="A close-up of a logo&#10;&#10;AI-generated content may be incorrect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335" y="119035"/>
            <a:ext cx="3406570" cy="735028"/>
          </a:xfrm>
          <a:prstGeom prst="rect">
            <a:avLst/>
          </a:prstGeom>
        </p:spPr>
      </p:pic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lose-up of a logo&#10;&#10;AI-generated content may be incorrect.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4159" y="284528"/>
            <a:ext cx="3406570" cy="73502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805870" y="1506682"/>
          <a:ext cx="10125366" cy="47611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2683"/>
                <a:gridCol w="5062683"/>
              </a:tblGrid>
              <a:tr h="686585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400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Project Milestones</a:t>
                      </a:r>
                      <a:endParaRPr lang="en-US" sz="2400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202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OCTOBER 16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Proposal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202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NOVEMBER 06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Literature Map &amp; Method </a:t>
                      </a:r>
                      <a:r>
                        <a:rPr lang="en-US" dirty="0" err="1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Outline;Baseline</a:t>
                      </a: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 Code/Sim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202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NOVEMBER 27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Methodology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202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DECEMBER 18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Demo; Experiments and Analysis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202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JANUARY 15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Arial Narrow" panose="020B0606020202030204" pitchFamily="34" charset="0"/>
                          <a:cs typeface="Arial Narrow" panose="020B0606020202030204" pitchFamily="34" charset="0"/>
                        </a:rPr>
                        <a:t>Final Presentation and Report</a:t>
                      </a:r>
                      <a:endParaRPr lang="en-US" dirty="0">
                        <a:latin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lluminated server room panel"/>
          <p:cNvPicPr>
            <a:picLocks noChangeAspect="1"/>
          </p:cNvPicPr>
          <p:nvPr/>
        </p:nvPicPr>
        <p:blipFill>
          <a:blip r:embed="rId1"/>
          <a:srcRect l="22738" r="29469" b="-1"/>
          <a:stretch>
            <a:fillRect/>
          </a:stretch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1049" y="729610"/>
            <a:ext cx="5916169" cy="53663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b="1" dirty="0">
                <a:latin typeface="Arial Narrow" panose="020B0606020202030204" pitchFamily="34" charset="0"/>
                <a:cs typeface="Arial Narrow" panose="020B0606020202030204" pitchFamily="34" charset="0"/>
              </a:rPr>
              <a:t>Tech Stack &amp; Safety</a:t>
            </a:r>
            <a:b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Tech Stack:</a:t>
            </a:r>
            <a:b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Python 3.12, TensorFlow, OpenCV, Power BI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NLP: NLTK, </a:t>
            </a:r>
            <a:r>
              <a:rPr lang="en-US" sz="2000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spaCy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Platform: Google </a:t>
            </a:r>
            <a:r>
              <a:rPr lang="en-US" sz="2000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Colab</a:t>
            </a: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 + GitHub</a:t>
            </a:r>
            <a:b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b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Safety Checklist:</a:t>
            </a:r>
            <a:b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Uses open-source datasets only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Simulation-based (no live machinery)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latin typeface="Arial Narrow" panose="020B0606020202030204" pitchFamily="34" charset="0"/>
                <a:cs typeface="Arial Narrow" panose="020B0606020202030204" pitchFamily="34" charset="0"/>
              </a:rPr>
              <a:t>● Follows ethical AI &amp; data privacy guidelines</a:t>
            </a:r>
            <a:endParaRPr lang="en-US" sz="20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pic>
        <p:nvPicPr>
          <p:cNvPr id="2" name="Picture 1" descr="A close-up of a logo&#10;&#10;AI-generated content may be incorrect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335" y="119035"/>
            <a:ext cx="3406570" cy="73502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videoblocks-dairy-factory-conveyor-line-milk-bottles-on-conveyor-belt-at-dairy-plant-milk-production-line-dairy-production-manufacturing-line-at-dairy-plant-milk-factory-food-industry_bjrocsi2t__e6f38487a45d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69296" y="1500821"/>
            <a:ext cx="6113926" cy="343908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33847" y="1500821"/>
            <a:ext cx="4307527" cy="45171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b="1" dirty="0">
                <a:latin typeface="Arial Narrow" panose="020B0606020202030204" pitchFamily="34" charset="0"/>
                <a:cs typeface="Arial Narrow" panose="020B0606020202030204" pitchFamily="34" charset="0"/>
              </a:rPr>
              <a:t>Expected Outcomes</a:t>
            </a:r>
            <a:b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b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14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  <a:t>Deliverables:</a:t>
            </a:r>
            <a:b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14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  <a:t>● Working CNN model for visual defect detection.</a:t>
            </a:r>
            <a:endParaRPr lang="en-US" sz="14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  <a:t>● NLP analysis of textual defect logs.</a:t>
            </a:r>
            <a:endParaRPr lang="en-US" sz="14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  <a:t>● Improved inspection efficiency &amp; decision support.</a:t>
            </a:r>
            <a:b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b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14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  <a:t>Future Work:</a:t>
            </a:r>
            <a:b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sz="14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  <a:t>● Integrate with real-time video inspection.</a:t>
            </a:r>
            <a:endParaRPr lang="en-US" sz="14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>
                <a:latin typeface="Arial Narrow" panose="020B0606020202030204" pitchFamily="34" charset="0"/>
                <a:cs typeface="Arial Narrow" panose="020B0606020202030204" pitchFamily="34" charset="0"/>
              </a:rPr>
              <a:t>● Expand to multi-product quality analysis.</a:t>
            </a:r>
            <a:endParaRPr lang="en-US" sz="1400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pic>
        <p:nvPicPr>
          <p:cNvPr id="4" name="Picture 3" descr="A close-up of a logo&#10;&#10;AI-generated content may be incorrect.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335" y="119035"/>
            <a:ext cx="3406570" cy="73502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6667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95775" y="1605276"/>
            <a:ext cx="11019514" cy="4096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References</a:t>
            </a:r>
            <a:b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1. Bergmann, P., et al. (2020). </a:t>
            </a:r>
            <a:r>
              <a:rPr 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MVTec</a:t>
            </a: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AD – A Comprehensive Real-World Dataset for</a:t>
            </a:r>
            <a:endParaRPr 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Unsupervised Anomaly Detection. International Journal of Computer Vision.</a:t>
            </a:r>
            <a:b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2. </a:t>
            </a:r>
            <a:r>
              <a:rPr 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Pysource</a:t>
            </a: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(2025). Autonomous Defect Recognition from Scratch with Python.</a:t>
            </a:r>
            <a:b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</a:br>
            <a:endParaRPr 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3. </a:t>
            </a:r>
            <a:r>
              <a:rPr 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Storyblocks</a:t>
            </a: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Factory Video Dataset (2025).</a:t>
            </a:r>
            <a:endParaRPr 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4. Nayak, A., &amp; Dutta, D. (2023). A comprehensive review on CRISPR and </a:t>
            </a:r>
            <a:r>
              <a:rPr 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artificialintelligence</a:t>
            </a: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based emerging food packaging technology to ensure “safe </a:t>
            </a:r>
            <a:r>
              <a:rPr lang="en-US" dirty="0" err="1">
                <a:latin typeface="Arial Narrow" panose="020B0606020202030204" pitchFamily="34" charset="0"/>
                <a:cs typeface="Arial Narrow" panose="020B0606020202030204" pitchFamily="34" charset="0"/>
              </a:rPr>
              <a:t>food”.Sustainable</a:t>
            </a:r>
            <a:r>
              <a:rPr lang="en-US" dirty="0">
                <a:latin typeface="Arial Narrow" panose="020B0606020202030204" pitchFamily="34" charset="0"/>
                <a:cs typeface="Arial Narrow" panose="020B0606020202030204" pitchFamily="34" charset="0"/>
              </a:rPr>
              <a:t> Food Technology, 1(5), 641–657.</a:t>
            </a:r>
            <a:endParaRPr lang="en-US" dirty="0">
              <a:latin typeface="Arial Narrow" panose="020B0606020202030204" pitchFamily="34" charset="0"/>
              <a:cs typeface="Arial Narrow" panose="020B0606020202030204" pitchFamily="34" charset="0"/>
            </a:endParaRPr>
          </a:p>
        </p:txBody>
      </p:sp>
      <p:pic>
        <p:nvPicPr>
          <p:cNvPr id="2" name="Picture 1" descr="A close-up of a logo&#10;&#10;AI-generated content may be incorrect.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335" y="119035"/>
            <a:ext cx="3406570" cy="73502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3080</Words>
  <Application>WPS Presentation</Application>
  <PresentationFormat>Widescreen</PresentationFormat>
  <Paragraphs>156</Paragraphs>
  <Slides>10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SimSun</vt:lpstr>
      <vt:lpstr>Wingdings</vt:lpstr>
      <vt:lpstr>Arial Narrow</vt:lpstr>
      <vt:lpstr>Neue Haas Grotesk Text Pro</vt:lpstr>
      <vt:lpstr>SWAstro</vt:lpstr>
      <vt:lpstr>Microsoft YaHei</vt:lpstr>
      <vt:lpstr>Arial Unicode MS</vt:lpstr>
      <vt:lpstr>Aptos</vt:lpstr>
      <vt:lpstr>Segoe UI</vt:lpstr>
      <vt:lpstr>Times New Roman</vt:lpstr>
      <vt:lpstr>Arial Rounded MT Bold</vt:lpstr>
      <vt:lpstr>VanillaVTI</vt:lpstr>
      <vt:lpstr>    Title: NLP for Quality Control Reports in Production  Objective: To design an AI-based defect detection system for bottle production lines using image classification and natural language processing for defect analysis.   Course: MDM-09 Case Study: Intelligent Systems in Production   Presented by: Teja Tadisetty                          Boshi Zhao                          Anandu Hari  Guided by:      Dr.Hamidreza Heidari  Date: October 16, 2025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teja Tadisetty</dc:creator>
  <cp:lastModifiedBy>Anandu Hari</cp:lastModifiedBy>
  <cp:revision>4</cp:revision>
  <dcterms:created xsi:type="dcterms:W3CDTF">2025-10-14T10:55:00Z</dcterms:created>
  <dcterms:modified xsi:type="dcterms:W3CDTF">2025-10-19T09:48:33Z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4F44D2023C01461398E5C9E756C91244_12</vt:lpwstr>
  </property>
  <property fmtid="{D5CDD505-2E9C-101B-9397-08002B2CF9AE}" pid="3" name="KSOProductBuildVer">
    <vt:lpwstr>1033-12.2.0.21931</vt:lpwstr>
  </property>
</Properties>
</file>

<file path=docProps/thumbnail.jpeg>
</file>